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8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Barlow" panose="00000500000000000000" pitchFamily="2" charset="0"/>
      <p:regular r:id="rId15"/>
      <p:bold r:id="rId16"/>
      <p:italic r:id="rId17"/>
      <p:boldItalic r:id="rId18"/>
    </p:embeddedFont>
    <p:embeddedFont>
      <p:font typeface="Spline Sans Bold" pitchFamily="2" charset="0"/>
      <p:bold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89" d="100"/>
          <a:sy n="89" d="100"/>
        </p:scale>
        <p:origin x="56" y="2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692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631E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7135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631E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631E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7135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631E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631E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631E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631E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631E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631E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631E">
              <a:alpha val="7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bsoobtransit.org/fare-policy-update/" TargetMode="Externa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hyperlink" Target="https://bsoobtransit.org/fare-policy-update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bsoobtransit.org/fare-policy-update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bsoobtransit.org/fare-policy-update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1796772"/>
            <a:ext cx="7415927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BSOOB Transit Public Hearing</a:t>
            </a:r>
            <a:endParaRPr lang="en-US" sz="4300" dirty="0"/>
          </a:p>
        </p:txBody>
      </p:sp>
      <p:sp>
        <p:nvSpPr>
          <p:cNvPr id="4" name="Text 1"/>
          <p:cNvSpPr/>
          <p:nvPr/>
        </p:nvSpPr>
        <p:spPr>
          <a:xfrm>
            <a:off x="864037" y="3538657"/>
            <a:ext cx="7415927" cy="9463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450"/>
              </a:lnSpc>
              <a:buNone/>
            </a:pPr>
            <a:r>
              <a:rPr lang="en-US" sz="59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Fare Policy Update</a:t>
            </a:r>
            <a:endParaRPr lang="en-US" sz="5950" dirty="0"/>
          </a:p>
        </p:txBody>
      </p:sp>
      <p:sp>
        <p:nvSpPr>
          <p:cNvPr id="5" name="Text 2"/>
          <p:cNvSpPr/>
          <p:nvPr/>
        </p:nvSpPr>
        <p:spPr>
          <a:xfrm>
            <a:off x="864037" y="4855250"/>
            <a:ext cx="741592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An opportunity for our community to learn about, discuss, and share feedback on proposed changes to BSOOB Transit fares.</a:t>
            </a:r>
            <a:endParaRPr lang="en-US" sz="1900" dirty="0"/>
          </a:p>
        </p:txBody>
      </p:sp>
      <p:sp>
        <p:nvSpPr>
          <p:cNvPr id="6" name="Shape 3"/>
          <p:cNvSpPr/>
          <p:nvPr/>
        </p:nvSpPr>
        <p:spPr>
          <a:xfrm>
            <a:off x="864037" y="5945862"/>
            <a:ext cx="1782128" cy="464106"/>
          </a:xfrm>
          <a:prstGeom prst="roundRect">
            <a:avLst>
              <a:gd name="adj" fmla="val 63836"/>
            </a:avLst>
          </a:prstGeom>
          <a:solidFill>
            <a:srgbClr val="1F2D1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1012150" y="6019919"/>
            <a:ext cx="1485900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PUBLIC HEARING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2769513" y="5923002"/>
            <a:ext cx="2926199" cy="509826"/>
          </a:xfrm>
          <a:prstGeom prst="roundRect">
            <a:avLst>
              <a:gd name="adj" fmla="val 58111"/>
            </a:avLst>
          </a:prstGeom>
          <a:noFill/>
          <a:ln w="22860">
            <a:solidFill>
              <a:srgbClr val="F2F6F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2940487" y="6019919"/>
            <a:ext cx="2584252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F2F6F2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COMMUNITY INPUT WELCOME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984409"/>
            <a:ext cx="7415927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Tap to Pay Coming This Summer</a:t>
            </a:r>
            <a:endParaRPr lang="en-US" sz="4300" dirty="0"/>
          </a:p>
        </p:txBody>
      </p:sp>
      <p:sp>
        <p:nvSpPr>
          <p:cNvPr id="4" name="Text 1"/>
          <p:cNvSpPr/>
          <p:nvPr/>
        </p:nvSpPr>
        <p:spPr>
          <a:xfrm>
            <a:off x="6350437" y="2726293"/>
            <a:ext cx="7415927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Get ready for a smoother, faster ride! We're excited to announce that Tap to Pay capabilities are launching soon on the Seasonal Trolley System.</a:t>
            </a:r>
            <a:endParaRPr lang="en-US" sz="1900" dirty="0"/>
          </a:p>
        </p:txBody>
      </p:sp>
      <p:sp>
        <p:nvSpPr>
          <p:cNvPr id="5" name="Shape 2"/>
          <p:cNvSpPr/>
          <p:nvPr/>
        </p:nvSpPr>
        <p:spPr>
          <a:xfrm>
            <a:off x="6350437" y="4320302"/>
            <a:ext cx="123349" cy="123349"/>
          </a:xfrm>
          <a:prstGeom prst="roundRect">
            <a:avLst>
              <a:gd name="adj" fmla="val 370656"/>
            </a:avLst>
          </a:prstGeom>
          <a:solidFill>
            <a:srgbClr val="F2F6F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6720602" y="4189095"/>
            <a:ext cx="3231952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FFFF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No Exact Change Needed</a:t>
            </a:r>
            <a:endParaRPr lang="en-US" sz="2150" dirty="0"/>
          </a:p>
        </p:txBody>
      </p:sp>
      <p:sp>
        <p:nvSpPr>
          <p:cNvPr id="7" name="Text 4"/>
          <p:cNvSpPr/>
          <p:nvPr/>
        </p:nvSpPr>
        <p:spPr>
          <a:xfrm>
            <a:off x="6720602" y="4680109"/>
            <a:ext cx="7045762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Tap to Pay eliminates the need to carry exact change, making boarding quick and hassle-free.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6350437" y="6095167"/>
            <a:ext cx="123349" cy="123349"/>
          </a:xfrm>
          <a:prstGeom prst="roundRect">
            <a:avLst>
              <a:gd name="adj" fmla="val 370656"/>
            </a:avLst>
          </a:prstGeom>
          <a:solidFill>
            <a:srgbClr val="ECF1E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6720602" y="5963960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FFFF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Convenient Access</a:t>
            </a:r>
            <a:endParaRPr lang="en-US" sz="2150" dirty="0"/>
          </a:p>
        </p:txBody>
      </p:sp>
      <p:sp>
        <p:nvSpPr>
          <p:cNvPr id="10" name="Text 7"/>
          <p:cNvSpPr/>
          <p:nvPr/>
        </p:nvSpPr>
        <p:spPr>
          <a:xfrm>
            <a:off x="6720602" y="6454973"/>
            <a:ext cx="7045762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Provides more convenient access to the system without needing to visit a location to get a Dirigo Card.</a:t>
            </a:r>
            <a:endParaRPr lang="en-US" sz="19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349" y="621625"/>
            <a:ext cx="5239583" cy="698623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64037" y="932259"/>
            <a:ext cx="6381512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How to Participate Today</a:t>
            </a:r>
            <a:endParaRPr lang="en-US" sz="4300" dirty="0"/>
          </a:p>
        </p:txBody>
      </p:sp>
      <p:sp>
        <p:nvSpPr>
          <p:cNvPr id="5" name="Text 1"/>
          <p:cNvSpPr/>
          <p:nvPr/>
        </p:nvSpPr>
        <p:spPr>
          <a:xfrm>
            <a:off x="864037" y="1988344"/>
            <a:ext cx="741592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We want to hear from you. Whether you have a question, a concern, or a suggestion — this is your time to speak.</a:t>
            </a:r>
            <a:endParaRPr lang="en-US" sz="1900" dirty="0"/>
          </a:p>
        </p:txBody>
      </p:sp>
      <p:sp>
        <p:nvSpPr>
          <p:cNvPr id="6" name="Shape 2"/>
          <p:cNvSpPr/>
          <p:nvPr/>
        </p:nvSpPr>
        <p:spPr>
          <a:xfrm>
            <a:off x="864037" y="3187303"/>
            <a:ext cx="123349" cy="123349"/>
          </a:xfrm>
          <a:prstGeom prst="roundRect">
            <a:avLst>
              <a:gd name="adj" fmla="val 370656"/>
            </a:avLst>
          </a:prstGeom>
          <a:solidFill>
            <a:srgbClr val="F2F6F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3"/>
          <p:cNvSpPr/>
          <p:nvPr/>
        </p:nvSpPr>
        <p:spPr>
          <a:xfrm>
            <a:off x="1234202" y="3056096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Review the Proposal</a:t>
            </a:r>
            <a:endParaRPr lang="en-US" sz="2150" dirty="0"/>
          </a:p>
        </p:txBody>
      </p:sp>
      <p:sp>
        <p:nvSpPr>
          <p:cNvPr id="8" name="Text 4"/>
          <p:cNvSpPr/>
          <p:nvPr/>
        </p:nvSpPr>
        <p:spPr>
          <a:xfrm>
            <a:off x="1234202" y="3547110"/>
            <a:ext cx="3183493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Materials are available online at</a:t>
            </a:r>
            <a:r>
              <a:rPr lang="en-US" sz="19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</a:t>
            </a:r>
            <a:r>
              <a:rPr lang="en-US" sz="1900" b="1" u="sng" dirty="0">
                <a:solidFill>
                  <a:srgbClr val="F2F6F2"/>
                </a:solidFill>
                <a:latin typeface="Barlow" pitchFamily="34" charset="0"/>
                <a:ea typeface="Barlow" pitchFamily="34" charset="-122"/>
                <a:cs typeface="Barlow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bsoobtransit.org/fare-policy-update/</a:t>
            </a: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and at tonight's hearing</a:t>
            </a:r>
            <a:endParaRPr lang="en-US" sz="1900" dirty="0"/>
          </a:p>
        </p:txBody>
      </p:sp>
      <p:sp>
        <p:nvSpPr>
          <p:cNvPr id="9" name="Shape 5"/>
          <p:cNvSpPr/>
          <p:nvPr/>
        </p:nvSpPr>
        <p:spPr>
          <a:xfrm>
            <a:off x="4726305" y="3187303"/>
            <a:ext cx="123349" cy="123349"/>
          </a:xfrm>
          <a:prstGeom prst="roundRect">
            <a:avLst>
              <a:gd name="adj" fmla="val 370656"/>
            </a:avLst>
          </a:prstGeom>
          <a:solidFill>
            <a:srgbClr val="ECF1E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6"/>
          <p:cNvSpPr/>
          <p:nvPr/>
        </p:nvSpPr>
        <p:spPr>
          <a:xfrm>
            <a:off x="5096470" y="3056096"/>
            <a:ext cx="3183493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Submit Written Comments</a:t>
            </a:r>
            <a:endParaRPr lang="en-US" sz="2150" dirty="0"/>
          </a:p>
        </p:txBody>
      </p:sp>
      <p:sp>
        <p:nvSpPr>
          <p:cNvPr id="11" name="Text 7"/>
          <p:cNvSpPr/>
          <p:nvPr/>
        </p:nvSpPr>
        <p:spPr>
          <a:xfrm>
            <a:off x="5096470" y="3890010"/>
            <a:ext cx="3183493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Comments can be submitted in person or online through the public comment period</a:t>
            </a:r>
            <a:endParaRPr lang="en-US" sz="1900" dirty="0"/>
          </a:p>
        </p:txBody>
      </p:sp>
      <p:sp>
        <p:nvSpPr>
          <p:cNvPr id="12" name="Shape 8"/>
          <p:cNvSpPr/>
          <p:nvPr/>
        </p:nvSpPr>
        <p:spPr>
          <a:xfrm>
            <a:off x="864037" y="5752267"/>
            <a:ext cx="123349" cy="123349"/>
          </a:xfrm>
          <a:prstGeom prst="roundRect">
            <a:avLst>
              <a:gd name="adj" fmla="val 370656"/>
            </a:avLst>
          </a:prstGeom>
          <a:solidFill>
            <a:srgbClr val="E4E9E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9"/>
          <p:cNvSpPr/>
          <p:nvPr/>
        </p:nvSpPr>
        <p:spPr>
          <a:xfrm>
            <a:off x="1234202" y="5621060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Speak at the Hearing</a:t>
            </a:r>
            <a:endParaRPr lang="en-US" sz="2150" dirty="0"/>
          </a:p>
        </p:txBody>
      </p:sp>
      <p:sp>
        <p:nvSpPr>
          <p:cNvPr id="14" name="Text 10"/>
          <p:cNvSpPr/>
          <p:nvPr/>
        </p:nvSpPr>
        <p:spPr>
          <a:xfrm>
            <a:off x="1234202" y="6112073"/>
            <a:ext cx="3183493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Each speaker will have time to share their perspective</a:t>
            </a:r>
            <a:endParaRPr lang="en-US" sz="1900" dirty="0"/>
          </a:p>
        </p:txBody>
      </p:sp>
      <p:sp>
        <p:nvSpPr>
          <p:cNvPr id="15" name="Shape 11"/>
          <p:cNvSpPr/>
          <p:nvPr/>
        </p:nvSpPr>
        <p:spPr>
          <a:xfrm>
            <a:off x="4726305" y="5752267"/>
            <a:ext cx="123349" cy="123349"/>
          </a:xfrm>
          <a:prstGeom prst="roundRect">
            <a:avLst>
              <a:gd name="adj" fmla="val 370656"/>
            </a:avLst>
          </a:prstGeom>
          <a:solidFill>
            <a:srgbClr val="CACEC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2"/>
          <p:cNvSpPr/>
          <p:nvPr/>
        </p:nvSpPr>
        <p:spPr>
          <a:xfrm>
            <a:off x="5096470" y="5621060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Stay Informed</a:t>
            </a:r>
            <a:endParaRPr lang="en-US" sz="2150" dirty="0"/>
          </a:p>
        </p:txBody>
      </p:sp>
      <p:sp>
        <p:nvSpPr>
          <p:cNvPr id="17" name="Text 13"/>
          <p:cNvSpPr/>
          <p:nvPr/>
        </p:nvSpPr>
        <p:spPr>
          <a:xfrm>
            <a:off x="5096470" y="6112073"/>
            <a:ext cx="3183493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Final decisions and updates will be posted at bsoobtransit.org </a:t>
            </a:r>
            <a:endParaRPr lang="en-US" sz="19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3074" y="675323"/>
            <a:ext cx="4972050" cy="6215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Key Takeaways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83074" y="2037874"/>
            <a:ext cx="6430685" cy="1928098"/>
          </a:xfrm>
          <a:prstGeom prst="roundRect">
            <a:avLst>
              <a:gd name="adj" fmla="val 7588"/>
            </a:avLst>
          </a:prstGeom>
          <a:solidFill>
            <a:srgbClr val="28631E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783074" y="2007394"/>
            <a:ext cx="6430685" cy="121920"/>
          </a:xfrm>
          <a:prstGeom prst="roundRect">
            <a:avLst>
              <a:gd name="adj" fmla="val 275273"/>
            </a:avLst>
          </a:prstGeom>
          <a:solidFill>
            <a:srgbClr val="F2F6F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3662779" y="1702356"/>
            <a:ext cx="671155" cy="671155"/>
          </a:xfrm>
          <a:prstGeom prst="roundRect">
            <a:avLst>
              <a:gd name="adj" fmla="val 136243"/>
            </a:avLst>
          </a:prstGeom>
          <a:solidFill>
            <a:srgbClr val="F2F6F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64114" y="1903571"/>
            <a:ext cx="268486" cy="268486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37272" y="2597229"/>
            <a:ext cx="2854643" cy="310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Fares Are Being Updated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1037272" y="3029545"/>
            <a:ext cx="5922288" cy="6822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Modest increases are proposed to sustain quality service amid rising costs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7416522" y="2037874"/>
            <a:ext cx="6430804" cy="1928098"/>
          </a:xfrm>
          <a:prstGeom prst="roundRect">
            <a:avLst>
              <a:gd name="adj" fmla="val 7588"/>
            </a:avLst>
          </a:prstGeom>
          <a:solidFill>
            <a:srgbClr val="28631E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7"/>
          <p:cNvSpPr/>
          <p:nvPr/>
        </p:nvSpPr>
        <p:spPr>
          <a:xfrm>
            <a:off x="7416522" y="2007394"/>
            <a:ext cx="6430804" cy="121920"/>
          </a:xfrm>
          <a:prstGeom prst="roundRect">
            <a:avLst>
              <a:gd name="adj" fmla="val 275273"/>
            </a:avLst>
          </a:prstGeom>
          <a:solidFill>
            <a:srgbClr val="ECF1E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8"/>
          <p:cNvSpPr/>
          <p:nvPr/>
        </p:nvSpPr>
        <p:spPr>
          <a:xfrm>
            <a:off x="10296346" y="1702356"/>
            <a:ext cx="671155" cy="671155"/>
          </a:xfrm>
          <a:prstGeom prst="roundRect">
            <a:avLst>
              <a:gd name="adj" fmla="val 136243"/>
            </a:avLst>
          </a:prstGeom>
          <a:solidFill>
            <a:srgbClr val="F2F6F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97681" y="1903571"/>
            <a:ext cx="268486" cy="268486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7670721" y="2597229"/>
            <a:ext cx="2757011" cy="310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Free Regional Transfers</a:t>
            </a:r>
            <a:endParaRPr lang="en-US" sz="1950" dirty="0"/>
          </a:p>
        </p:txBody>
      </p:sp>
      <p:sp>
        <p:nvSpPr>
          <p:cNvPr id="14" name="Text 10"/>
          <p:cNvSpPr/>
          <p:nvPr/>
        </p:nvSpPr>
        <p:spPr>
          <a:xfrm>
            <a:off x="7670721" y="3029545"/>
            <a:ext cx="5922407" cy="6822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Riders gain free transfers between BSOOB Transit and GP Metro buses</a:t>
            </a:r>
            <a:endParaRPr lang="en-US" sz="1750" dirty="0"/>
          </a:p>
        </p:txBody>
      </p:sp>
      <p:sp>
        <p:nvSpPr>
          <p:cNvPr id="15" name="Shape 11"/>
          <p:cNvSpPr/>
          <p:nvPr/>
        </p:nvSpPr>
        <p:spPr>
          <a:xfrm>
            <a:off x="783074" y="4504253"/>
            <a:ext cx="6430685" cy="1928098"/>
          </a:xfrm>
          <a:prstGeom prst="roundRect">
            <a:avLst>
              <a:gd name="adj" fmla="val 7588"/>
            </a:avLst>
          </a:prstGeom>
          <a:solidFill>
            <a:srgbClr val="28631E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2"/>
          <p:cNvSpPr/>
          <p:nvPr/>
        </p:nvSpPr>
        <p:spPr>
          <a:xfrm>
            <a:off x="783074" y="4473773"/>
            <a:ext cx="6430685" cy="121920"/>
          </a:xfrm>
          <a:prstGeom prst="roundRect">
            <a:avLst>
              <a:gd name="adj" fmla="val 275273"/>
            </a:avLst>
          </a:prstGeom>
          <a:solidFill>
            <a:srgbClr val="E4E9E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Shape 13"/>
          <p:cNvSpPr/>
          <p:nvPr/>
        </p:nvSpPr>
        <p:spPr>
          <a:xfrm>
            <a:off x="3662779" y="4168735"/>
            <a:ext cx="671155" cy="671155"/>
          </a:xfrm>
          <a:prstGeom prst="roundRect">
            <a:avLst>
              <a:gd name="adj" fmla="val 136243"/>
            </a:avLst>
          </a:prstGeom>
          <a:solidFill>
            <a:srgbClr val="F2F6F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8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64114" y="4369951"/>
            <a:ext cx="268486" cy="268486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1037272" y="5063609"/>
            <a:ext cx="3385899" cy="310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Fare Capping Protects Riders</a:t>
            </a:r>
            <a:endParaRPr lang="en-US" sz="1950" dirty="0"/>
          </a:p>
        </p:txBody>
      </p:sp>
      <p:sp>
        <p:nvSpPr>
          <p:cNvPr id="20" name="Text 15"/>
          <p:cNvSpPr/>
          <p:nvPr/>
        </p:nvSpPr>
        <p:spPr>
          <a:xfrm>
            <a:off x="1037272" y="5495925"/>
            <a:ext cx="5922288" cy="6822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Daily and monthly caps ensure you never pay more than the pass price</a:t>
            </a:r>
            <a:endParaRPr lang="en-US" sz="1750" dirty="0"/>
          </a:p>
        </p:txBody>
      </p:sp>
      <p:sp>
        <p:nvSpPr>
          <p:cNvPr id="21" name="Shape 16"/>
          <p:cNvSpPr/>
          <p:nvPr/>
        </p:nvSpPr>
        <p:spPr>
          <a:xfrm>
            <a:off x="7416522" y="4504253"/>
            <a:ext cx="6430804" cy="1928098"/>
          </a:xfrm>
          <a:prstGeom prst="roundRect">
            <a:avLst>
              <a:gd name="adj" fmla="val 7588"/>
            </a:avLst>
          </a:prstGeom>
          <a:solidFill>
            <a:srgbClr val="28631E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2" name="Shape 17"/>
          <p:cNvSpPr/>
          <p:nvPr/>
        </p:nvSpPr>
        <p:spPr>
          <a:xfrm>
            <a:off x="7416522" y="4473773"/>
            <a:ext cx="6430804" cy="121920"/>
          </a:xfrm>
          <a:prstGeom prst="roundRect">
            <a:avLst>
              <a:gd name="adj" fmla="val 275273"/>
            </a:avLst>
          </a:prstGeom>
          <a:solidFill>
            <a:srgbClr val="CACEC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3" name="Shape 18"/>
          <p:cNvSpPr/>
          <p:nvPr/>
        </p:nvSpPr>
        <p:spPr>
          <a:xfrm>
            <a:off x="10296346" y="4168735"/>
            <a:ext cx="671155" cy="671155"/>
          </a:xfrm>
          <a:prstGeom prst="roundRect">
            <a:avLst>
              <a:gd name="adj" fmla="val 136243"/>
            </a:avLst>
          </a:prstGeom>
          <a:solidFill>
            <a:srgbClr val="F2F6F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4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97681" y="4369951"/>
            <a:ext cx="268486" cy="268486"/>
          </a:xfrm>
          <a:prstGeom prst="rect">
            <a:avLst/>
          </a:prstGeom>
        </p:spPr>
      </p:pic>
      <p:sp>
        <p:nvSpPr>
          <p:cNvPr id="25" name="Text 19"/>
          <p:cNvSpPr/>
          <p:nvPr/>
        </p:nvSpPr>
        <p:spPr>
          <a:xfrm>
            <a:off x="7670721" y="5063609"/>
            <a:ext cx="3192185" cy="310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Modern Shared Technology</a:t>
            </a:r>
            <a:endParaRPr lang="en-US" sz="1950" dirty="0"/>
          </a:p>
        </p:txBody>
      </p:sp>
      <p:sp>
        <p:nvSpPr>
          <p:cNvPr id="26" name="Text 20"/>
          <p:cNvSpPr/>
          <p:nvPr/>
        </p:nvSpPr>
        <p:spPr>
          <a:xfrm>
            <a:off x="7670721" y="5495925"/>
            <a:ext cx="5922407" cy="6822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 unified platform brings digital payments and smarter fare management</a:t>
            </a:r>
            <a:endParaRPr lang="en-US" sz="1750" dirty="0"/>
          </a:p>
        </p:txBody>
      </p:sp>
      <p:sp>
        <p:nvSpPr>
          <p:cNvPr id="27" name="Shape 21"/>
          <p:cNvSpPr/>
          <p:nvPr/>
        </p:nvSpPr>
        <p:spPr>
          <a:xfrm>
            <a:off x="783074" y="6660356"/>
            <a:ext cx="13064252" cy="893921"/>
          </a:xfrm>
          <a:prstGeom prst="roundRect">
            <a:avLst>
              <a:gd name="adj" fmla="val 37544"/>
            </a:avLst>
          </a:prstGeom>
          <a:solidFill>
            <a:srgbClr val="1F2D1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8" name="Image 4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6793" y="6995517"/>
            <a:ext cx="279678" cy="223718"/>
          </a:xfrm>
          <a:prstGeom prst="rect">
            <a:avLst/>
          </a:prstGeom>
        </p:spPr>
      </p:pic>
      <p:sp>
        <p:nvSpPr>
          <p:cNvPr id="29" name="Text 22"/>
          <p:cNvSpPr/>
          <p:nvPr/>
        </p:nvSpPr>
        <p:spPr>
          <a:xfrm>
            <a:off x="1510189" y="6918960"/>
            <a:ext cx="12113419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Visit </a:t>
            </a:r>
            <a:r>
              <a:rPr lang="en-US" sz="1750" u="sng" dirty="0">
                <a:solidFill>
                  <a:srgbClr val="F2F6F2"/>
                </a:solidFill>
                <a:latin typeface="Barlow" pitchFamily="34" charset="0"/>
                <a:ea typeface="Barlow" pitchFamily="34" charset="-122"/>
                <a:cs typeface="Barlow" pitchFamily="34" charset="-12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bsoobtransit.org/fare-policy-update/</a:t>
            </a:r>
            <a:r>
              <a:rPr lang="en-US" sz="1750" dirty="0">
                <a:solidFill>
                  <a:srgbClr val="FFFFF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for full details, or speak with a BSOOB Transit representative after the hearing.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3409" y="709374"/>
            <a:ext cx="7469981" cy="13287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Welcome — Your Voice Matters</a:t>
            </a:r>
            <a:endParaRPr lang="en-US" sz="4150" dirty="0"/>
          </a:p>
        </p:txBody>
      </p:sp>
      <p:sp>
        <p:nvSpPr>
          <p:cNvPr id="4" name="Text 1"/>
          <p:cNvSpPr/>
          <p:nvPr/>
        </p:nvSpPr>
        <p:spPr>
          <a:xfrm>
            <a:off x="6323409" y="2385655"/>
            <a:ext cx="7469981" cy="15068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This public hearing is your opportunity to understand the proposed fare changes, ask questions, and share your perspective directly with BSOOB Transit leadership. All community members — riders, residents, and stakeholders — are encouraged to participate.</a:t>
            </a:r>
            <a:endParaRPr lang="en-US" sz="1850" dirty="0"/>
          </a:p>
        </p:txBody>
      </p:sp>
      <p:sp>
        <p:nvSpPr>
          <p:cNvPr id="5" name="Shape 2"/>
          <p:cNvSpPr/>
          <p:nvPr/>
        </p:nvSpPr>
        <p:spPr>
          <a:xfrm>
            <a:off x="6323409" y="4153138"/>
            <a:ext cx="3619143" cy="1756053"/>
          </a:xfrm>
          <a:prstGeom prst="roundRect">
            <a:avLst>
              <a:gd name="adj" fmla="val 20430"/>
            </a:avLst>
          </a:prstGeom>
          <a:solidFill>
            <a:srgbClr val="28631E"/>
          </a:solidFill>
          <a:ln w="22860">
            <a:solidFill>
              <a:srgbClr val="F2F6F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6585347" y="4415076"/>
            <a:ext cx="2657475" cy="339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🎤</a:t>
            </a:r>
            <a:r>
              <a:rPr lang="en-US" sz="20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 Make a Statement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6585347" y="4893826"/>
            <a:ext cx="3095268" cy="7534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Share your thoughts on the proposed changes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10174248" y="4153138"/>
            <a:ext cx="3619143" cy="1756053"/>
          </a:xfrm>
          <a:prstGeom prst="roundRect">
            <a:avLst>
              <a:gd name="adj" fmla="val 20430"/>
            </a:avLst>
          </a:prstGeom>
          <a:solidFill>
            <a:srgbClr val="28631E"/>
          </a:solidFill>
          <a:ln w="22860">
            <a:solidFill>
              <a:srgbClr val="ECF1E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10436185" y="4415076"/>
            <a:ext cx="2657475" cy="339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❓</a:t>
            </a:r>
            <a:r>
              <a:rPr lang="en-US" sz="20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 Ask Questions</a:t>
            </a:r>
            <a:endParaRPr lang="en-US" sz="2050" dirty="0"/>
          </a:p>
        </p:txBody>
      </p:sp>
      <p:sp>
        <p:nvSpPr>
          <p:cNvPr id="10" name="Text 7"/>
          <p:cNvSpPr/>
          <p:nvPr/>
        </p:nvSpPr>
        <p:spPr>
          <a:xfrm>
            <a:off x="10436185" y="4893826"/>
            <a:ext cx="3095268" cy="7534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Get answers directly from transit staff</a:t>
            </a:r>
            <a:endParaRPr lang="en-US" sz="1850" dirty="0"/>
          </a:p>
        </p:txBody>
      </p:sp>
      <p:sp>
        <p:nvSpPr>
          <p:cNvPr id="11" name="Shape 8"/>
          <p:cNvSpPr/>
          <p:nvPr/>
        </p:nvSpPr>
        <p:spPr>
          <a:xfrm>
            <a:off x="6323409" y="6140887"/>
            <a:ext cx="7469981" cy="1379339"/>
          </a:xfrm>
          <a:prstGeom prst="roundRect">
            <a:avLst>
              <a:gd name="adj" fmla="val 26010"/>
            </a:avLst>
          </a:prstGeom>
          <a:solidFill>
            <a:srgbClr val="28631E"/>
          </a:solidFill>
          <a:ln w="22860">
            <a:solidFill>
              <a:srgbClr val="E4E9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6585347" y="6402824"/>
            <a:ext cx="2657475" cy="339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📋</a:t>
            </a:r>
            <a:r>
              <a:rPr lang="en-US" sz="20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 Review Materials</a:t>
            </a:r>
            <a:endParaRPr lang="en-US" sz="2050" dirty="0"/>
          </a:p>
        </p:txBody>
      </p:sp>
      <p:sp>
        <p:nvSpPr>
          <p:cNvPr id="13" name="Text 10"/>
          <p:cNvSpPr/>
          <p:nvPr/>
        </p:nvSpPr>
        <p:spPr>
          <a:xfrm>
            <a:off x="6585347" y="6881574"/>
            <a:ext cx="6946106" cy="3767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Access full details at </a:t>
            </a:r>
            <a:r>
              <a:rPr lang="en-US" sz="1850" u="sng" dirty="0">
                <a:solidFill>
                  <a:srgbClr val="F2F6F2"/>
                </a:solidFill>
                <a:latin typeface="Barlow" pitchFamily="34" charset="0"/>
                <a:ea typeface="Barlow" pitchFamily="34" charset="-122"/>
                <a:cs typeface="Barlow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bsoobtransit.org/fare-policy-update/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45250" y="622816"/>
            <a:ext cx="5440561" cy="5679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Why Are Fares Changing?</a:t>
            </a:r>
            <a:endParaRPr lang="en-US" sz="35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50" y="1635085"/>
            <a:ext cx="7976235" cy="4451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527738" y="2814518"/>
            <a:ext cx="4064794" cy="20927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Like transit agencies across the country, BSOOB Transit faces rising operational costs — from fuel and maintenance to driver wages and vehicle replacement. These proposed fare adjustments are necessary to sustain reliable, safe, and accessible service for our community.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1045250" y="6467594"/>
            <a:ext cx="6185178" cy="1139071"/>
          </a:xfrm>
          <a:prstGeom prst="roundRect">
            <a:avLst>
              <a:gd name="adj" fmla="val 9633"/>
            </a:avLst>
          </a:prstGeom>
          <a:solidFill>
            <a:srgbClr val="28631E">
              <a:alpha val="75000"/>
            </a:srgbClr>
          </a:solidFill>
          <a:ln w="22860">
            <a:solidFill>
              <a:srgbClr val="F2F6F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1022390" y="6467594"/>
            <a:ext cx="91440" cy="1139071"/>
          </a:xfrm>
          <a:prstGeom prst="roundRect">
            <a:avLst>
              <a:gd name="adj" fmla="val 335391"/>
            </a:avLst>
          </a:prstGeom>
          <a:solidFill>
            <a:srgbClr val="F2F6F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1341120" y="6694884"/>
            <a:ext cx="2271713" cy="2839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Rising Costs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1341120" y="7080409"/>
            <a:ext cx="5662017" cy="298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Fuel, maintenance, and labor expenses continue to grow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7399734" y="6467594"/>
            <a:ext cx="6185297" cy="1139071"/>
          </a:xfrm>
          <a:prstGeom prst="roundRect">
            <a:avLst>
              <a:gd name="adj" fmla="val 9633"/>
            </a:avLst>
          </a:prstGeom>
          <a:solidFill>
            <a:srgbClr val="28631E">
              <a:alpha val="75000"/>
            </a:srgbClr>
          </a:solidFill>
          <a:ln w="22860">
            <a:solidFill>
              <a:srgbClr val="ECF1E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7"/>
          <p:cNvSpPr/>
          <p:nvPr/>
        </p:nvSpPr>
        <p:spPr>
          <a:xfrm>
            <a:off x="7376874" y="6467594"/>
            <a:ext cx="91440" cy="1139071"/>
          </a:xfrm>
          <a:prstGeom prst="roundRect">
            <a:avLst>
              <a:gd name="adj" fmla="val 335391"/>
            </a:avLst>
          </a:prstGeom>
          <a:solidFill>
            <a:srgbClr val="ECF1E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7695605" y="6694884"/>
            <a:ext cx="2271713" cy="2839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Service Commitment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7695605" y="7080409"/>
            <a:ext cx="5662136" cy="298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Maintaining frequency, coverage, and reliability for riders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63598" y="622816"/>
            <a:ext cx="7320082" cy="5572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Proposed Fare Changes at a Glance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1163598" y="1505903"/>
            <a:ext cx="12303204" cy="5817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Below is a summary of the current and proposed fare structure. Full details and supporting documentation are available at </a:t>
            </a:r>
            <a:r>
              <a:rPr lang="en-US" sz="1550" u="sng" dirty="0">
                <a:solidFill>
                  <a:srgbClr val="F2F6F2"/>
                </a:solidFill>
                <a:latin typeface="Barlow" pitchFamily="34" charset="0"/>
                <a:ea typeface="Barlow" pitchFamily="34" charset="-122"/>
                <a:cs typeface="Barlow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bsoobtransit.org/fare-policy-update/</a:t>
            </a: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1163598" y="2270998"/>
            <a:ext cx="12303204" cy="3526512"/>
          </a:xfrm>
          <a:prstGeom prst="roundRect">
            <a:avLst>
              <a:gd name="adj" fmla="val 8532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171218" y="2278618"/>
            <a:ext cx="12287964" cy="501610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1372076" y="2383988"/>
            <a:ext cx="2966918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5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Fare Type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4747617" y="2383988"/>
            <a:ext cx="1798201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5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Current Local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6954441" y="2383988"/>
            <a:ext cx="1906429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5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Proposed Local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9269492" y="2383988"/>
            <a:ext cx="1774865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5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Current Zoom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11452979" y="2383988"/>
            <a:ext cx="1805702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5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Proposed Zoom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1171218" y="2780228"/>
            <a:ext cx="12287964" cy="501610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1372076" y="2885599"/>
            <a:ext cx="2966918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Adult Single Ride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4747617" y="2885599"/>
            <a:ext cx="1798201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$2.00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6954441" y="2885599"/>
            <a:ext cx="1906429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$2.25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9269492" y="2885599"/>
            <a:ext cx="1774865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$5.00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11452979" y="2885599"/>
            <a:ext cx="1805702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$4.50</a:t>
            </a:r>
            <a:endParaRPr lang="en-US" sz="1550" dirty="0"/>
          </a:p>
        </p:txBody>
      </p:sp>
      <p:sp>
        <p:nvSpPr>
          <p:cNvPr id="17" name="Shape 15"/>
          <p:cNvSpPr/>
          <p:nvPr/>
        </p:nvSpPr>
        <p:spPr>
          <a:xfrm>
            <a:off x="1171218" y="3281839"/>
            <a:ext cx="12287964" cy="501610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1372076" y="3387209"/>
            <a:ext cx="2966918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Reduced Fare Single Ride</a:t>
            </a:r>
            <a:endParaRPr lang="en-US" sz="1550" dirty="0"/>
          </a:p>
        </p:txBody>
      </p:sp>
      <p:sp>
        <p:nvSpPr>
          <p:cNvPr id="19" name="Text 17"/>
          <p:cNvSpPr/>
          <p:nvPr/>
        </p:nvSpPr>
        <p:spPr>
          <a:xfrm>
            <a:off x="4747617" y="3387209"/>
            <a:ext cx="1798201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$1.00</a:t>
            </a:r>
            <a:endParaRPr lang="en-US" sz="1550" dirty="0"/>
          </a:p>
        </p:txBody>
      </p:sp>
      <p:sp>
        <p:nvSpPr>
          <p:cNvPr id="20" name="Text 18"/>
          <p:cNvSpPr/>
          <p:nvPr/>
        </p:nvSpPr>
        <p:spPr>
          <a:xfrm>
            <a:off x="6954441" y="3387209"/>
            <a:ext cx="1906429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$1.10</a:t>
            </a:r>
            <a:endParaRPr lang="en-US" sz="1550" dirty="0"/>
          </a:p>
        </p:txBody>
      </p:sp>
      <p:sp>
        <p:nvSpPr>
          <p:cNvPr id="21" name="Text 19"/>
          <p:cNvSpPr/>
          <p:nvPr/>
        </p:nvSpPr>
        <p:spPr>
          <a:xfrm>
            <a:off x="9269492" y="3387209"/>
            <a:ext cx="1774865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$2.00</a:t>
            </a:r>
            <a:endParaRPr lang="en-US" sz="1550" dirty="0"/>
          </a:p>
        </p:txBody>
      </p:sp>
      <p:sp>
        <p:nvSpPr>
          <p:cNvPr id="22" name="Text 20"/>
          <p:cNvSpPr/>
          <p:nvPr/>
        </p:nvSpPr>
        <p:spPr>
          <a:xfrm>
            <a:off x="11452979" y="3387209"/>
            <a:ext cx="1805702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$2.50</a:t>
            </a:r>
            <a:endParaRPr lang="en-US" sz="1550" dirty="0"/>
          </a:p>
        </p:txBody>
      </p:sp>
      <p:sp>
        <p:nvSpPr>
          <p:cNvPr id="23" name="Shape 21"/>
          <p:cNvSpPr/>
          <p:nvPr/>
        </p:nvSpPr>
        <p:spPr>
          <a:xfrm>
            <a:off x="1171218" y="3783449"/>
            <a:ext cx="12287964" cy="501610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4" name="Text 22"/>
          <p:cNvSpPr/>
          <p:nvPr/>
        </p:nvSpPr>
        <p:spPr>
          <a:xfrm>
            <a:off x="1372076" y="3888819"/>
            <a:ext cx="2966918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Daily Fare Cap</a:t>
            </a:r>
            <a:endParaRPr lang="en-US" sz="1550" dirty="0"/>
          </a:p>
        </p:txBody>
      </p:sp>
      <p:sp>
        <p:nvSpPr>
          <p:cNvPr id="25" name="Text 23"/>
          <p:cNvSpPr/>
          <p:nvPr/>
        </p:nvSpPr>
        <p:spPr>
          <a:xfrm>
            <a:off x="4747617" y="3888819"/>
            <a:ext cx="1798201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$6.00</a:t>
            </a:r>
            <a:endParaRPr lang="en-US" sz="1550" dirty="0"/>
          </a:p>
        </p:txBody>
      </p:sp>
      <p:sp>
        <p:nvSpPr>
          <p:cNvPr id="26" name="Text 24"/>
          <p:cNvSpPr/>
          <p:nvPr/>
        </p:nvSpPr>
        <p:spPr>
          <a:xfrm>
            <a:off x="6954441" y="3888819"/>
            <a:ext cx="1906429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$6.50</a:t>
            </a:r>
            <a:endParaRPr lang="en-US" sz="1550" dirty="0"/>
          </a:p>
        </p:txBody>
      </p:sp>
      <p:sp>
        <p:nvSpPr>
          <p:cNvPr id="27" name="Text 25"/>
          <p:cNvSpPr/>
          <p:nvPr/>
        </p:nvSpPr>
        <p:spPr>
          <a:xfrm>
            <a:off x="9269492" y="3888819"/>
            <a:ext cx="1774865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$15.00</a:t>
            </a:r>
            <a:endParaRPr lang="en-US" sz="1550" dirty="0"/>
          </a:p>
        </p:txBody>
      </p:sp>
      <p:sp>
        <p:nvSpPr>
          <p:cNvPr id="28" name="Text 26"/>
          <p:cNvSpPr/>
          <p:nvPr/>
        </p:nvSpPr>
        <p:spPr>
          <a:xfrm>
            <a:off x="11452979" y="3888819"/>
            <a:ext cx="1805702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$13.00</a:t>
            </a:r>
            <a:endParaRPr lang="en-US" sz="1550" dirty="0"/>
          </a:p>
        </p:txBody>
      </p:sp>
      <p:sp>
        <p:nvSpPr>
          <p:cNvPr id="29" name="Shape 27"/>
          <p:cNvSpPr/>
          <p:nvPr/>
        </p:nvSpPr>
        <p:spPr>
          <a:xfrm>
            <a:off x="1171218" y="4285059"/>
            <a:ext cx="12287964" cy="501610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0" name="Text 28"/>
          <p:cNvSpPr/>
          <p:nvPr/>
        </p:nvSpPr>
        <p:spPr>
          <a:xfrm>
            <a:off x="1372076" y="4390430"/>
            <a:ext cx="2966918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Reduced Fare Daily Cap</a:t>
            </a:r>
            <a:endParaRPr lang="en-US" sz="1550" dirty="0"/>
          </a:p>
        </p:txBody>
      </p:sp>
      <p:sp>
        <p:nvSpPr>
          <p:cNvPr id="31" name="Text 29"/>
          <p:cNvSpPr/>
          <p:nvPr/>
        </p:nvSpPr>
        <p:spPr>
          <a:xfrm>
            <a:off x="4747617" y="4390430"/>
            <a:ext cx="1798201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$3.00</a:t>
            </a:r>
            <a:endParaRPr lang="en-US" sz="1550" dirty="0"/>
          </a:p>
        </p:txBody>
      </p:sp>
      <p:sp>
        <p:nvSpPr>
          <p:cNvPr id="32" name="Text 30"/>
          <p:cNvSpPr/>
          <p:nvPr/>
        </p:nvSpPr>
        <p:spPr>
          <a:xfrm>
            <a:off x="6954441" y="4390430"/>
            <a:ext cx="1906429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$3.00</a:t>
            </a:r>
            <a:endParaRPr lang="en-US" sz="1550" dirty="0"/>
          </a:p>
        </p:txBody>
      </p:sp>
      <p:sp>
        <p:nvSpPr>
          <p:cNvPr id="33" name="Text 31"/>
          <p:cNvSpPr/>
          <p:nvPr/>
        </p:nvSpPr>
        <p:spPr>
          <a:xfrm>
            <a:off x="9269492" y="4390430"/>
            <a:ext cx="1774865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$7.50</a:t>
            </a:r>
            <a:endParaRPr lang="en-US" sz="1550" dirty="0"/>
          </a:p>
        </p:txBody>
      </p:sp>
      <p:sp>
        <p:nvSpPr>
          <p:cNvPr id="34" name="Text 32"/>
          <p:cNvSpPr/>
          <p:nvPr/>
        </p:nvSpPr>
        <p:spPr>
          <a:xfrm>
            <a:off x="11452979" y="4390430"/>
            <a:ext cx="1805702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$6.00</a:t>
            </a:r>
            <a:endParaRPr lang="en-US" sz="1550" dirty="0"/>
          </a:p>
        </p:txBody>
      </p:sp>
      <p:sp>
        <p:nvSpPr>
          <p:cNvPr id="35" name="Shape 33"/>
          <p:cNvSpPr/>
          <p:nvPr/>
        </p:nvSpPr>
        <p:spPr>
          <a:xfrm>
            <a:off x="1171218" y="4786670"/>
            <a:ext cx="12287964" cy="501610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6" name="Text 34"/>
          <p:cNvSpPr/>
          <p:nvPr/>
        </p:nvSpPr>
        <p:spPr>
          <a:xfrm>
            <a:off x="1372076" y="4892040"/>
            <a:ext cx="2966918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Monthly Fare Cap</a:t>
            </a:r>
            <a:endParaRPr lang="en-US" sz="1550" dirty="0"/>
          </a:p>
        </p:txBody>
      </p:sp>
      <p:sp>
        <p:nvSpPr>
          <p:cNvPr id="37" name="Text 35"/>
          <p:cNvSpPr/>
          <p:nvPr/>
        </p:nvSpPr>
        <p:spPr>
          <a:xfrm>
            <a:off x="4747617" y="4892040"/>
            <a:ext cx="1798201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$60.00</a:t>
            </a:r>
            <a:endParaRPr lang="en-US" sz="1550" dirty="0"/>
          </a:p>
        </p:txBody>
      </p:sp>
      <p:sp>
        <p:nvSpPr>
          <p:cNvPr id="38" name="Text 36"/>
          <p:cNvSpPr/>
          <p:nvPr/>
        </p:nvSpPr>
        <p:spPr>
          <a:xfrm>
            <a:off x="6954441" y="4892040"/>
            <a:ext cx="1906429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$65.00</a:t>
            </a:r>
            <a:endParaRPr lang="en-US" sz="1550" dirty="0"/>
          </a:p>
        </p:txBody>
      </p:sp>
      <p:sp>
        <p:nvSpPr>
          <p:cNvPr id="39" name="Text 37"/>
          <p:cNvSpPr/>
          <p:nvPr/>
        </p:nvSpPr>
        <p:spPr>
          <a:xfrm>
            <a:off x="9269492" y="4892040"/>
            <a:ext cx="1774865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$150.00</a:t>
            </a:r>
            <a:endParaRPr lang="en-US" sz="1550" dirty="0"/>
          </a:p>
        </p:txBody>
      </p:sp>
      <p:sp>
        <p:nvSpPr>
          <p:cNvPr id="40" name="Text 38"/>
          <p:cNvSpPr/>
          <p:nvPr/>
        </p:nvSpPr>
        <p:spPr>
          <a:xfrm>
            <a:off x="11452979" y="4892040"/>
            <a:ext cx="1805702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$130.00</a:t>
            </a:r>
            <a:endParaRPr lang="en-US" sz="1550" dirty="0"/>
          </a:p>
        </p:txBody>
      </p:sp>
      <p:sp>
        <p:nvSpPr>
          <p:cNvPr id="41" name="Shape 39"/>
          <p:cNvSpPr/>
          <p:nvPr/>
        </p:nvSpPr>
        <p:spPr>
          <a:xfrm>
            <a:off x="1171218" y="5288280"/>
            <a:ext cx="12287964" cy="501610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2" name="Text 40"/>
          <p:cNvSpPr/>
          <p:nvPr/>
        </p:nvSpPr>
        <p:spPr>
          <a:xfrm>
            <a:off x="1372076" y="5393650"/>
            <a:ext cx="2966918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Reduced Fare Monthly Cap</a:t>
            </a:r>
            <a:endParaRPr lang="en-US" sz="1550" dirty="0"/>
          </a:p>
        </p:txBody>
      </p:sp>
      <p:sp>
        <p:nvSpPr>
          <p:cNvPr id="43" name="Text 41"/>
          <p:cNvSpPr/>
          <p:nvPr/>
        </p:nvSpPr>
        <p:spPr>
          <a:xfrm>
            <a:off x="4747617" y="5393650"/>
            <a:ext cx="1798201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$30.00</a:t>
            </a:r>
            <a:endParaRPr lang="en-US" sz="1550" dirty="0"/>
          </a:p>
        </p:txBody>
      </p:sp>
      <p:sp>
        <p:nvSpPr>
          <p:cNvPr id="44" name="Text 42"/>
          <p:cNvSpPr/>
          <p:nvPr/>
        </p:nvSpPr>
        <p:spPr>
          <a:xfrm>
            <a:off x="6954441" y="5393650"/>
            <a:ext cx="1906429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$30.00</a:t>
            </a:r>
            <a:endParaRPr lang="en-US" sz="1550" dirty="0"/>
          </a:p>
        </p:txBody>
      </p:sp>
      <p:sp>
        <p:nvSpPr>
          <p:cNvPr id="45" name="Text 43"/>
          <p:cNvSpPr/>
          <p:nvPr/>
        </p:nvSpPr>
        <p:spPr>
          <a:xfrm>
            <a:off x="9269492" y="5393650"/>
            <a:ext cx="1774865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$75.00</a:t>
            </a:r>
            <a:endParaRPr lang="en-US" sz="1550" dirty="0"/>
          </a:p>
        </p:txBody>
      </p:sp>
      <p:sp>
        <p:nvSpPr>
          <p:cNvPr id="46" name="Text 44"/>
          <p:cNvSpPr/>
          <p:nvPr/>
        </p:nvSpPr>
        <p:spPr>
          <a:xfrm>
            <a:off x="11452979" y="5393650"/>
            <a:ext cx="1805702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$60.00</a:t>
            </a:r>
            <a:endParaRPr lang="en-US" sz="1550" dirty="0"/>
          </a:p>
        </p:txBody>
      </p:sp>
      <p:sp>
        <p:nvSpPr>
          <p:cNvPr id="47" name="Shape 45"/>
          <p:cNvSpPr/>
          <p:nvPr/>
        </p:nvSpPr>
        <p:spPr>
          <a:xfrm>
            <a:off x="1163598" y="5980867"/>
            <a:ext cx="12303204" cy="1625918"/>
          </a:xfrm>
          <a:prstGeom prst="roundRect">
            <a:avLst>
              <a:gd name="adj" fmla="val 18506"/>
            </a:avLst>
          </a:prstGeom>
          <a:solidFill>
            <a:srgbClr val="1F2D1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8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4099" y="6276975"/>
            <a:ext cx="250746" cy="200501"/>
          </a:xfrm>
          <a:prstGeom prst="rect">
            <a:avLst/>
          </a:prstGeom>
        </p:spPr>
      </p:pic>
      <p:sp>
        <p:nvSpPr>
          <p:cNvPr id="49" name="Text 46"/>
          <p:cNvSpPr/>
          <p:nvPr/>
        </p:nvSpPr>
        <p:spPr>
          <a:xfrm>
            <a:off x="1815346" y="6193869"/>
            <a:ext cx="11450955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550" b="1" dirty="0">
                <a:solidFill>
                  <a:srgbClr val="FFFFF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Reduced Fare is available to: </a:t>
            </a:r>
            <a:endParaRPr lang="en-US" sz="1550" dirty="0"/>
          </a:p>
        </p:txBody>
      </p:sp>
      <p:sp>
        <p:nvSpPr>
          <p:cNvPr id="50" name="Text 47"/>
          <p:cNvSpPr/>
          <p:nvPr/>
        </p:nvSpPr>
        <p:spPr>
          <a:xfrm>
            <a:off x="1815346" y="6631424"/>
            <a:ext cx="11450955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Persons with Disabilities, Veterans, Seniors (65+), Youth (6-18) and Medicare card holders. </a:t>
            </a:r>
            <a:endParaRPr lang="en-US" sz="1550" dirty="0"/>
          </a:p>
        </p:txBody>
      </p:sp>
      <p:sp>
        <p:nvSpPr>
          <p:cNvPr id="51" name="Text 48"/>
          <p:cNvSpPr/>
          <p:nvPr/>
        </p:nvSpPr>
        <p:spPr>
          <a:xfrm>
            <a:off x="1815346" y="7068979"/>
            <a:ext cx="11450955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Youth (6 and young) continue to ride free.</a:t>
            </a:r>
            <a:r>
              <a:rPr lang="en-US" sz="1550" b="1" dirty="0">
                <a:solidFill>
                  <a:srgbClr val="FFFFF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09955" y="677466"/>
            <a:ext cx="6085761" cy="653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How We'll Use Your Fares</a:t>
            </a:r>
            <a:endParaRPr lang="en-US" sz="4100" dirty="0"/>
          </a:p>
        </p:txBody>
      </p:sp>
      <p:sp>
        <p:nvSpPr>
          <p:cNvPr id="4" name="Text 1"/>
          <p:cNvSpPr/>
          <p:nvPr/>
        </p:nvSpPr>
        <p:spPr>
          <a:xfrm>
            <a:off x="6309955" y="1667470"/>
            <a:ext cx="7496889" cy="7350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BSOOB Transit will use the revenue from the fare increase to support the service riders rely on today and strengthen the system for the future.</a:t>
            </a:r>
            <a:endParaRPr lang="en-US" sz="1850" dirty="0"/>
          </a:p>
        </p:txBody>
      </p:sp>
      <p:sp>
        <p:nvSpPr>
          <p:cNvPr id="5" name="Shape 2"/>
          <p:cNvSpPr/>
          <p:nvPr/>
        </p:nvSpPr>
        <p:spPr>
          <a:xfrm>
            <a:off x="6309955" y="2654856"/>
            <a:ext cx="7496889" cy="1360408"/>
          </a:xfrm>
          <a:prstGeom prst="roundRect">
            <a:avLst>
              <a:gd name="adj" fmla="val 10754"/>
            </a:avLst>
          </a:prstGeom>
          <a:solidFill>
            <a:srgbClr val="28631E">
              <a:alpha val="75000"/>
            </a:srgbClr>
          </a:solidFill>
          <a:ln w="30480">
            <a:solidFill>
              <a:srgbClr val="F2F6F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6279475" y="2654856"/>
            <a:ext cx="121920" cy="1360408"/>
          </a:xfrm>
          <a:prstGeom prst="roundRect">
            <a:avLst>
              <a:gd name="adj" fmla="val 289512"/>
            </a:avLst>
          </a:prstGeom>
          <a:solidFill>
            <a:srgbClr val="F2F6F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6667143" y="2920603"/>
            <a:ext cx="3486031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Retain current service levels</a:t>
            </a:r>
            <a:endParaRPr lang="en-US" sz="2050" dirty="0"/>
          </a:p>
        </p:txBody>
      </p:sp>
      <p:sp>
        <p:nvSpPr>
          <p:cNvPr id="8" name="Text 5"/>
          <p:cNvSpPr/>
          <p:nvPr/>
        </p:nvSpPr>
        <p:spPr>
          <a:xfrm>
            <a:off x="6667143" y="3381970"/>
            <a:ext cx="6873954" cy="367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Maintain the frequency and coverage riders depend on.</a:t>
            </a:r>
            <a:endParaRPr lang="en-US" sz="1850" dirty="0"/>
          </a:p>
        </p:txBody>
      </p:sp>
      <p:sp>
        <p:nvSpPr>
          <p:cNvPr id="9" name="Shape 6"/>
          <p:cNvSpPr/>
          <p:nvPr/>
        </p:nvSpPr>
        <p:spPr>
          <a:xfrm>
            <a:off x="6309955" y="4239458"/>
            <a:ext cx="7496889" cy="1360408"/>
          </a:xfrm>
          <a:prstGeom prst="roundRect">
            <a:avLst>
              <a:gd name="adj" fmla="val 10754"/>
            </a:avLst>
          </a:prstGeom>
          <a:solidFill>
            <a:srgbClr val="28631E">
              <a:alpha val="75000"/>
            </a:srgbClr>
          </a:solidFill>
          <a:ln w="30480">
            <a:solidFill>
              <a:srgbClr val="ECF1E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7"/>
          <p:cNvSpPr/>
          <p:nvPr/>
        </p:nvSpPr>
        <p:spPr>
          <a:xfrm>
            <a:off x="6279475" y="4239458"/>
            <a:ext cx="121920" cy="1360408"/>
          </a:xfrm>
          <a:prstGeom prst="roundRect">
            <a:avLst>
              <a:gd name="adj" fmla="val 289512"/>
            </a:avLst>
          </a:prstGeom>
          <a:solidFill>
            <a:srgbClr val="ECF1E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6667143" y="4505206"/>
            <a:ext cx="3690818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Improve on-time performance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6667143" y="4966573"/>
            <a:ext cx="6873954" cy="367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Ensure buses run reliably and stay on schedule.</a:t>
            </a:r>
            <a:endParaRPr lang="en-US" sz="1850" dirty="0"/>
          </a:p>
        </p:txBody>
      </p:sp>
      <p:sp>
        <p:nvSpPr>
          <p:cNvPr id="13" name="Shape 10"/>
          <p:cNvSpPr/>
          <p:nvPr/>
        </p:nvSpPr>
        <p:spPr>
          <a:xfrm>
            <a:off x="6309955" y="5824061"/>
            <a:ext cx="7496889" cy="1727954"/>
          </a:xfrm>
          <a:prstGeom prst="roundRect">
            <a:avLst>
              <a:gd name="adj" fmla="val 8467"/>
            </a:avLst>
          </a:prstGeom>
          <a:solidFill>
            <a:srgbClr val="28631E">
              <a:alpha val="75000"/>
            </a:srgbClr>
          </a:solidFill>
          <a:ln w="30480">
            <a:solidFill>
              <a:srgbClr val="E4E9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Shape 11"/>
          <p:cNvSpPr/>
          <p:nvPr/>
        </p:nvSpPr>
        <p:spPr>
          <a:xfrm>
            <a:off x="6279475" y="5824061"/>
            <a:ext cx="121920" cy="1727954"/>
          </a:xfrm>
          <a:prstGeom prst="roundRect">
            <a:avLst>
              <a:gd name="adj" fmla="val 289512"/>
            </a:avLst>
          </a:prstGeom>
          <a:solidFill>
            <a:srgbClr val="E4E9E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Text 12"/>
          <p:cNvSpPr/>
          <p:nvPr/>
        </p:nvSpPr>
        <p:spPr>
          <a:xfrm>
            <a:off x="6667143" y="6089809"/>
            <a:ext cx="5012531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Explore enhancements to the bus system</a:t>
            </a:r>
            <a:endParaRPr lang="en-US" sz="2050" dirty="0"/>
          </a:p>
        </p:txBody>
      </p:sp>
      <p:sp>
        <p:nvSpPr>
          <p:cNvPr id="16" name="Text 13"/>
          <p:cNvSpPr/>
          <p:nvPr/>
        </p:nvSpPr>
        <p:spPr>
          <a:xfrm>
            <a:off x="6667143" y="6551176"/>
            <a:ext cx="6873954" cy="7350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Make changes that increase effectiveness and better serve riders' needs.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138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5566" y="562213"/>
            <a:ext cx="6177915" cy="5679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One Region, One Fare System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15566" y="1384102"/>
            <a:ext cx="7712869" cy="896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Through a collaborative partnership, </a:t>
            </a:r>
            <a:r>
              <a:rPr lang="en-US" sz="16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BSOOB Transit and GP Metro jointly developed the Dirigo fare system and regional fare structure</a:t>
            </a:r>
            <a:r>
              <a:rPr lang="en-US" sz="16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— creating a seamless network that makes travel across the region simpler and more affordable than ever before.</a:t>
            </a:r>
            <a:endParaRPr lang="en-US" sz="16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5566" y="2471380"/>
            <a:ext cx="511135" cy="51113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15566" y="3194090"/>
            <a:ext cx="2271713" cy="2839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Unified System</a:t>
            </a:r>
            <a:endParaRPr lang="en-US" sz="1750" dirty="0"/>
          </a:p>
        </p:txBody>
      </p:sp>
      <p:sp>
        <p:nvSpPr>
          <p:cNvPr id="7" name="Text 3"/>
          <p:cNvSpPr/>
          <p:nvPr/>
        </p:nvSpPr>
        <p:spPr>
          <a:xfrm>
            <a:off x="715566" y="3579614"/>
            <a:ext cx="7712869" cy="5979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One jointly developed fare policy across GP Metro and BSOOB Transit — no confusion, no extra planning</a:t>
            </a:r>
            <a:endParaRPr lang="en-US" sz="16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5566" y="4516160"/>
            <a:ext cx="511135" cy="511135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15566" y="5238869"/>
            <a:ext cx="2271713" cy="2839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Wider Coverage</a:t>
            </a:r>
            <a:endParaRPr lang="en-US" sz="1750" dirty="0"/>
          </a:p>
        </p:txBody>
      </p:sp>
      <p:sp>
        <p:nvSpPr>
          <p:cNvPr id="10" name="Text 5"/>
          <p:cNvSpPr/>
          <p:nvPr/>
        </p:nvSpPr>
        <p:spPr>
          <a:xfrm>
            <a:off x="715566" y="5624393"/>
            <a:ext cx="7712869" cy="298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Access more destinations across the region on a single ticket</a:t>
            </a:r>
            <a:endParaRPr lang="en-US" sz="16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5566" y="6261973"/>
            <a:ext cx="511135" cy="511135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15566" y="6984683"/>
            <a:ext cx="2271713" cy="2839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Shared Investment</a:t>
            </a:r>
            <a:endParaRPr lang="en-US" sz="1750" dirty="0"/>
          </a:p>
        </p:txBody>
      </p:sp>
      <p:sp>
        <p:nvSpPr>
          <p:cNvPr id="13" name="Text 7"/>
          <p:cNvSpPr/>
          <p:nvPr/>
        </p:nvSpPr>
        <p:spPr>
          <a:xfrm>
            <a:off x="715566" y="7370207"/>
            <a:ext cx="7712869" cy="298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Regional coordination and co-design strengthen service quality for all riders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6528" y="678537"/>
            <a:ext cx="8713827" cy="6322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Free Transfers — Ride More, Pay Less</a:t>
            </a:r>
            <a:endParaRPr lang="en-US" sz="39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528" y="1861423"/>
            <a:ext cx="4192310" cy="451782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377107" y="2469475"/>
            <a:ext cx="7464266" cy="17496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BSOOB Transit and GP Metro </a:t>
            </a:r>
            <a:r>
              <a:rPr lang="en-US" sz="175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partnered to develop the Dirigo fare system together</a:t>
            </a:r>
            <a:r>
              <a:rPr lang="en-US" sz="17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, creating a regional fare structure that makes travel easier and more affordable across both networks. The jointly built system includes </a:t>
            </a:r>
            <a:r>
              <a:rPr lang="en-US" sz="175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free transfers</a:t>
            </a:r>
            <a:r>
              <a:rPr lang="en-US" sz="17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between agencies and </a:t>
            </a:r>
            <a:r>
              <a:rPr lang="en-US" sz="175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fare capping</a:t>
            </a:r>
            <a:r>
              <a:rPr lang="en-US" sz="17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features that help riders save throughout the day and month.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377107" y="4455081"/>
            <a:ext cx="7464266" cy="1268968"/>
          </a:xfrm>
          <a:prstGeom prst="roundRect">
            <a:avLst>
              <a:gd name="adj" fmla="val 26904"/>
            </a:avLst>
          </a:prstGeom>
          <a:solidFill>
            <a:srgbClr val="1F2D1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635" y="4799290"/>
            <a:ext cx="284440" cy="22752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116604" y="4721662"/>
            <a:ext cx="6497241" cy="699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Free transfers and fare capping work automatically through the shared regional fare platform.</a:t>
            </a: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796528" y="6851213"/>
            <a:ext cx="13037344" cy="699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By offering free transfers and smart fare capping, you ride more for less, making daily commutes and regional travel significantly more affordable. Experience the financial freedom that comes with a streamlined, cost-effective transit solution.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674376"/>
            <a:ext cx="8945880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Fare Capping: You'll Never Overpay</a:t>
            </a:r>
            <a:endParaRPr lang="en-US" sz="4300" dirty="0"/>
          </a:p>
        </p:txBody>
      </p:sp>
      <p:sp>
        <p:nvSpPr>
          <p:cNvPr id="3" name="Text 1"/>
          <p:cNvSpPr/>
          <p:nvPr/>
        </p:nvSpPr>
        <p:spPr>
          <a:xfrm>
            <a:off x="864037" y="2853928"/>
            <a:ext cx="1290232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Fare capping ensures you always pay the </a:t>
            </a:r>
            <a:r>
              <a:rPr lang="en-US" sz="19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lowest possible fare</a:t>
            </a: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— automatically. Once your daily or monthly spending reaches the pass equivalent, additional rides are free.</a:t>
            </a:r>
            <a:endParaRPr lang="en-US" sz="1900" dirty="0"/>
          </a:p>
        </p:txBody>
      </p:sp>
      <p:sp>
        <p:nvSpPr>
          <p:cNvPr id="4" name="Shape 2"/>
          <p:cNvSpPr/>
          <p:nvPr/>
        </p:nvSpPr>
        <p:spPr>
          <a:xfrm>
            <a:off x="864037" y="3921681"/>
            <a:ext cx="12902327" cy="2633424"/>
          </a:xfrm>
          <a:prstGeom prst="roundRect">
            <a:avLst>
              <a:gd name="adj" fmla="val 14063"/>
            </a:avLst>
          </a:prstGeom>
          <a:solidFill>
            <a:srgbClr val="28631E"/>
          </a:solidFill>
          <a:ln w="30480">
            <a:solidFill>
              <a:srgbClr val="F2F6F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894517" y="3952161"/>
            <a:ext cx="4280416" cy="2572464"/>
          </a:xfrm>
          <a:prstGeom prst="roundRect">
            <a:avLst>
              <a:gd name="adj" fmla="val 14396"/>
            </a:avLst>
          </a:prstGeom>
          <a:solidFill>
            <a:srgbClr val="28631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1141333" y="4198977"/>
            <a:ext cx="2743200" cy="350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000000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📅</a:t>
            </a: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 Daily Cap</a:t>
            </a:r>
            <a:endParaRPr lang="en-US" sz="2150" dirty="0"/>
          </a:p>
        </p:txBody>
      </p:sp>
      <p:sp>
        <p:nvSpPr>
          <p:cNvPr id="7" name="Text 5"/>
          <p:cNvSpPr/>
          <p:nvPr/>
        </p:nvSpPr>
        <p:spPr>
          <a:xfrm>
            <a:off x="1141333" y="4697611"/>
            <a:ext cx="3786783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After a set number of rides in one day, the rest are free. You never spend more than the Day Pass price.</a:t>
            </a:r>
            <a:endParaRPr lang="en-US" sz="1900" dirty="0"/>
          </a:p>
        </p:txBody>
      </p:sp>
      <p:sp>
        <p:nvSpPr>
          <p:cNvPr id="8" name="Shape 6"/>
          <p:cNvSpPr/>
          <p:nvPr/>
        </p:nvSpPr>
        <p:spPr>
          <a:xfrm>
            <a:off x="5174933" y="3952161"/>
            <a:ext cx="4280416" cy="2572464"/>
          </a:xfrm>
          <a:prstGeom prst="rect">
            <a:avLst/>
          </a:prstGeom>
          <a:solidFill>
            <a:srgbClr val="28631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5174933" y="3952161"/>
            <a:ext cx="30480" cy="2572464"/>
          </a:xfrm>
          <a:prstGeom prst="roundRect">
            <a:avLst>
              <a:gd name="adj" fmla="val 1215000"/>
            </a:avLst>
          </a:prstGeom>
          <a:solidFill>
            <a:srgbClr val="D2D7D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5421749" y="4198977"/>
            <a:ext cx="2743200" cy="350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000000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🗓️</a:t>
            </a: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 Monthly Cap</a:t>
            </a:r>
            <a:endParaRPr lang="en-US" sz="2150" dirty="0"/>
          </a:p>
        </p:txBody>
      </p:sp>
      <p:sp>
        <p:nvSpPr>
          <p:cNvPr id="11" name="Text 9"/>
          <p:cNvSpPr/>
          <p:nvPr/>
        </p:nvSpPr>
        <p:spPr>
          <a:xfrm>
            <a:off x="5421749" y="4697611"/>
            <a:ext cx="3786783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Once your monthly spending hits the 30-Day Pass price, all remaining rides that month are free.</a:t>
            </a:r>
            <a:endParaRPr lang="en-US" sz="1900" dirty="0"/>
          </a:p>
        </p:txBody>
      </p:sp>
      <p:sp>
        <p:nvSpPr>
          <p:cNvPr id="12" name="Shape 10"/>
          <p:cNvSpPr/>
          <p:nvPr/>
        </p:nvSpPr>
        <p:spPr>
          <a:xfrm>
            <a:off x="9455348" y="3952161"/>
            <a:ext cx="4280416" cy="2572464"/>
          </a:xfrm>
          <a:prstGeom prst="rect">
            <a:avLst/>
          </a:prstGeom>
          <a:solidFill>
            <a:srgbClr val="28631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11"/>
          <p:cNvSpPr/>
          <p:nvPr/>
        </p:nvSpPr>
        <p:spPr>
          <a:xfrm>
            <a:off x="9455348" y="3952161"/>
            <a:ext cx="30480" cy="2572464"/>
          </a:xfrm>
          <a:prstGeom prst="roundRect">
            <a:avLst>
              <a:gd name="adj" fmla="val 1215000"/>
            </a:avLst>
          </a:prstGeom>
          <a:solidFill>
            <a:srgbClr val="CACFC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9702165" y="4198977"/>
            <a:ext cx="2743200" cy="350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000000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⚡</a:t>
            </a: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 Automatic</a:t>
            </a:r>
            <a:endParaRPr lang="en-US" sz="2150" dirty="0"/>
          </a:p>
        </p:txBody>
      </p:sp>
      <p:sp>
        <p:nvSpPr>
          <p:cNvPr id="15" name="Text 13"/>
          <p:cNvSpPr/>
          <p:nvPr/>
        </p:nvSpPr>
        <p:spPr>
          <a:xfrm>
            <a:off x="9702165" y="4697611"/>
            <a:ext cx="3786783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As long as you use your Dirigo Card. The system tracks your rides and applies the cap automatically.</a:t>
            </a:r>
            <a:endParaRPr lang="en-US" sz="1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6528" y="751046"/>
            <a:ext cx="7550944" cy="12644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Pass Backs: Riding as a Group Just Got Easier!</a:t>
            </a:r>
            <a:endParaRPr lang="en-US" sz="3950" dirty="0"/>
          </a:p>
        </p:txBody>
      </p:sp>
      <p:sp>
        <p:nvSpPr>
          <p:cNvPr id="4" name="Text 1"/>
          <p:cNvSpPr/>
          <p:nvPr/>
        </p:nvSpPr>
        <p:spPr>
          <a:xfrm>
            <a:off x="796528" y="2330172"/>
            <a:ext cx="7550944" cy="1049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GP Metro and BSOOB Transit are simplifying fare payment by eliminating the 10-ride pass and introducing </a:t>
            </a:r>
            <a:r>
              <a:rPr lang="en-US" sz="175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pass back</a:t>
            </a:r>
            <a:r>
              <a:rPr lang="en-US" sz="17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functionality — allowing one passenger to pay for their entire party using their Dirigo payment method.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6528" y="3615928"/>
            <a:ext cx="3670578" cy="2357676"/>
          </a:xfrm>
          <a:prstGeom prst="roundRect">
            <a:avLst>
              <a:gd name="adj" fmla="val 6205"/>
            </a:avLst>
          </a:prstGeom>
          <a:solidFill>
            <a:srgbClr val="28631E">
              <a:alpha val="75000"/>
            </a:srgbClr>
          </a:solidFill>
          <a:ln w="30480">
            <a:solidFill>
              <a:srgbClr val="F2F6F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766048" y="3615928"/>
            <a:ext cx="121920" cy="2357676"/>
          </a:xfrm>
          <a:prstGeom prst="roundRect">
            <a:avLst>
              <a:gd name="adj" fmla="val 280019"/>
            </a:avLst>
          </a:prstGeom>
          <a:solidFill>
            <a:srgbClr val="F2F6F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1145977" y="3873937"/>
            <a:ext cx="3053834" cy="3161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Replaces the 10-Ride Pass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1145977" y="4315897"/>
            <a:ext cx="3063121" cy="1399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Pass backs duplicate the major advantage of the 10-ride pass: paying for multiple passengers in a single transaction.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4676894" y="3615928"/>
            <a:ext cx="3670578" cy="2357676"/>
          </a:xfrm>
          <a:prstGeom prst="roundRect">
            <a:avLst>
              <a:gd name="adj" fmla="val 6205"/>
            </a:avLst>
          </a:prstGeom>
          <a:solidFill>
            <a:srgbClr val="28631E">
              <a:alpha val="75000"/>
            </a:srgbClr>
          </a:solidFill>
          <a:ln w="30480">
            <a:solidFill>
              <a:srgbClr val="ECF1E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7"/>
          <p:cNvSpPr/>
          <p:nvPr/>
        </p:nvSpPr>
        <p:spPr>
          <a:xfrm>
            <a:off x="4646414" y="3615928"/>
            <a:ext cx="121920" cy="2357676"/>
          </a:xfrm>
          <a:prstGeom prst="roundRect">
            <a:avLst>
              <a:gd name="adj" fmla="val 280019"/>
            </a:avLst>
          </a:prstGeom>
          <a:solidFill>
            <a:srgbClr val="ECF1E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5026343" y="3873937"/>
            <a:ext cx="2668191" cy="3161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One Card, Whole Party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5026343" y="4315897"/>
            <a:ext cx="3063121" cy="1399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 single passenger can pay for everyone in their group using their stored value — no need to purchase specific passes.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796528" y="6209586"/>
            <a:ext cx="7550944" cy="1268968"/>
          </a:xfrm>
          <a:prstGeom prst="roundRect">
            <a:avLst>
              <a:gd name="adj" fmla="val 26904"/>
            </a:avLst>
          </a:prstGeom>
          <a:solidFill>
            <a:srgbClr val="1F2D1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057" y="6553795"/>
            <a:ext cx="284440" cy="227528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1536025" y="6476167"/>
            <a:ext cx="6583918" cy="699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Pass backs work automatically through your Dirigo card or payment method — just tap and pay for your group.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13C6E4EE386D40A4B55732EB2DE9E5" ma:contentTypeVersion="13" ma:contentTypeDescription="Create a new document." ma:contentTypeScope="" ma:versionID="a623713baaf1996b9df2c2374a91bbb3">
  <xsd:schema xmlns:xsd="http://www.w3.org/2001/XMLSchema" xmlns:xs="http://www.w3.org/2001/XMLSchema" xmlns:p="http://schemas.microsoft.com/office/2006/metadata/properties" xmlns:ns2="3b8458c8-a328-4980-91ef-297fbf55add0" xmlns:ns3="ad3e3a9b-8c30-4a9f-92c7-234f937c0472" targetNamespace="http://schemas.microsoft.com/office/2006/metadata/properties" ma:root="true" ma:fieldsID="6152d42913d1396d884f77b7ef04b1f4" ns2:_="" ns3:_="">
    <xsd:import namespace="3b8458c8-a328-4980-91ef-297fbf55add0"/>
    <xsd:import namespace="ad3e3a9b-8c30-4a9f-92c7-234f937c04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8458c8-a328-4980-91ef-297fbf55ad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ac9fa75-393e-4c4d-b737-d04d9c8e11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3e3a9b-8c30-4a9f-92c7-234f937c047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a50bb2f-1b25-4891-8c95-f3bea5324948}" ma:internalName="TaxCatchAll" ma:showField="CatchAllData" ma:web="ad3e3a9b-8c30-4a9f-92c7-234f937c04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b8458c8-a328-4980-91ef-297fbf55add0">
      <Terms xmlns="http://schemas.microsoft.com/office/infopath/2007/PartnerControls"/>
    </lcf76f155ced4ddcb4097134ff3c332f>
    <TaxCatchAll xmlns="ad3e3a9b-8c30-4a9f-92c7-234f937c0472" xsi:nil="true"/>
  </documentManagement>
</p:properties>
</file>

<file path=customXml/itemProps1.xml><?xml version="1.0" encoding="utf-8"?>
<ds:datastoreItem xmlns:ds="http://schemas.openxmlformats.org/officeDocument/2006/customXml" ds:itemID="{AE6CC565-99BE-4EDE-B928-C7E7F3F3E357}"/>
</file>

<file path=customXml/itemProps2.xml><?xml version="1.0" encoding="utf-8"?>
<ds:datastoreItem xmlns:ds="http://schemas.openxmlformats.org/officeDocument/2006/customXml" ds:itemID="{91BE9E6C-9F42-445A-AD68-10C6973E8214}"/>
</file>

<file path=customXml/itemProps3.xml><?xml version="1.0" encoding="utf-8"?>
<ds:datastoreItem xmlns:ds="http://schemas.openxmlformats.org/officeDocument/2006/customXml" ds:itemID="{33BEAFD8-AB7A-4354-8457-E511CE378371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1094</Words>
  <Application>Microsoft Office PowerPoint</Application>
  <PresentationFormat>Custom</PresentationFormat>
  <Paragraphs>132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Barlow</vt:lpstr>
      <vt:lpstr>Spline Sans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John Savage</cp:lastModifiedBy>
  <cp:revision>1</cp:revision>
  <dcterms:created xsi:type="dcterms:W3CDTF">2026-04-13T16:28:41Z</dcterms:created>
  <dcterms:modified xsi:type="dcterms:W3CDTF">2026-04-13T16:31:05Z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0x010100D213C6E4EE386D40A4B55732EB2DE9E5</vt:lpwstr>
  </property>
</Properties>
</file>